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Roboto Serif SemiBold"/>
      <p:regular r:id="rId32"/>
      <p:bold r:id="rId33"/>
      <p:italic r:id="rId34"/>
      <p:boldItalic r:id="rId35"/>
    </p:embeddedFont>
    <p:embeddedFont>
      <p:font typeface="Roboto Serif Medium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RobotoSerifSemiBold-bold.fntdata"/><Relationship Id="rId10" Type="http://schemas.openxmlformats.org/officeDocument/2006/relationships/slide" Target="slides/slide5.xml"/><Relationship Id="rId32" Type="http://schemas.openxmlformats.org/officeDocument/2006/relationships/font" Target="fonts/RobotoSerif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RobotoSerifSemiBold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SerifSemiBold-italic.fntdata"/><Relationship Id="rId15" Type="http://schemas.openxmlformats.org/officeDocument/2006/relationships/slide" Target="slides/slide10.xml"/><Relationship Id="rId37" Type="http://schemas.openxmlformats.org/officeDocument/2006/relationships/font" Target="fonts/RobotoSerifMedium-bold.fntdata"/><Relationship Id="rId14" Type="http://schemas.openxmlformats.org/officeDocument/2006/relationships/slide" Target="slides/slide9.xml"/><Relationship Id="rId36" Type="http://schemas.openxmlformats.org/officeDocument/2006/relationships/font" Target="fonts/RobotoSerifMedium-regular.fntdata"/><Relationship Id="rId17" Type="http://schemas.openxmlformats.org/officeDocument/2006/relationships/slide" Target="slides/slide12.xml"/><Relationship Id="rId39" Type="http://schemas.openxmlformats.org/officeDocument/2006/relationships/font" Target="fonts/RobotoSerif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Serif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9e1fa12f_0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2f9e1fa12f_0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2f9e1fa12f_0_2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5f8a2983e_1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295f8a2983e_1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95f8a2983e_1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5f8a2983e_1_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95f8a2983e_1_2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95f8a2983e_1_2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95f8a2983e_1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95f8a2983e_1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5f8a2983e_1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95f8a2983e_1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95f8a2983e_1_3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295f8a2983e_1_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295f8a2983e_1_3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95f8a2983e_1_3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95f8a2983e_1_3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5f8a2983e_1_3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95f8a2983e_1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5f8a2983e_1_3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295f8a2983e_1_3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295f8a2983e_1_3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5f8a2983e_1_3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95f8a2983e_1_3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95f8a2983e_1_3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95f8a2983e_1_3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5f8a2983e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95f8a2983e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95f8a2983e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95f8a2983e_1_3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95f8a2983e_1_3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5f8a2983e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95f8a2983e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95f8a2983e_1_3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295f8a2983e_1_3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295f8a2983e_1_3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5f8a2983e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95f8a2983e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295f8a2983e_1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5f8a2983e_1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95f8a2983e_1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95f8a2983e_1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5f8a2983e_1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95f8a2983e_1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95f8a2983e_1_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864c4480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a864c4480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5f8a2983e_1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95f8a2983e_1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95f8a2983e_1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95f8a2983e_1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295f8a2983e_1_2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95f8a2983e_1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95f8a2983e_1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/>
          <p:nvPr/>
        </p:nvSpPr>
        <p:spPr>
          <a:xfrm>
            <a:off x="0" y="-1460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3185550" y="3949800"/>
            <a:ext cx="27729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ANÁLISIS</a:t>
            </a:r>
            <a:r>
              <a:rPr lang="en" sz="17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 DE DATOS</a:t>
            </a:r>
            <a:endParaRPr sz="17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465750" y="1296250"/>
            <a:ext cx="8212500" cy="16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RELACIÓN PIB</a:t>
            </a:r>
            <a:endParaRPr sz="34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FRENTE A HORAS DE TRABAJO</a:t>
            </a:r>
            <a:endParaRPr sz="57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3185550" y="4353750"/>
            <a:ext cx="27729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Noviembre 2023</a:t>
            </a:r>
            <a:endParaRPr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4"/>
          <p:cNvSpPr txBox="1"/>
          <p:nvPr/>
        </p:nvSpPr>
        <p:spPr>
          <a:xfrm>
            <a:off x="305000" y="258775"/>
            <a:ext cx="3888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ANÁLISIS</a:t>
            </a:r>
            <a:endParaRPr sz="57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43" name="Google Shape;243;p34"/>
          <p:cNvSpPr/>
          <p:nvPr/>
        </p:nvSpPr>
        <p:spPr>
          <a:xfrm>
            <a:off x="1632500" y="1261725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4"/>
          <p:cNvSpPr/>
          <p:nvPr/>
        </p:nvSpPr>
        <p:spPr>
          <a:xfrm>
            <a:off x="1632500" y="3079900"/>
            <a:ext cx="2561100" cy="173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4"/>
          <p:cNvSpPr/>
          <p:nvPr/>
        </p:nvSpPr>
        <p:spPr>
          <a:xfrm>
            <a:off x="4721950" y="1261725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4"/>
          <p:cNvSpPr/>
          <p:nvPr/>
        </p:nvSpPr>
        <p:spPr>
          <a:xfrm>
            <a:off x="4721950" y="3079900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1632500" y="186802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Evaluación de los datos por países para el 2022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4721950" y="186802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Relación entre ellos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1632500" y="378207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Evolución de los datos a lo largo del tiempo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4721950" y="378207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Better Life Index, como cambia según países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538" y="1375000"/>
            <a:ext cx="493025" cy="4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6303" y="1415300"/>
            <a:ext cx="412400" cy="4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0325" y="3252825"/>
            <a:ext cx="529250" cy="5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7875" y="3252825"/>
            <a:ext cx="529250" cy="5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/>
        </p:nvSpPr>
        <p:spPr>
          <a:xfrm>
            <a:off x="399300" y="2158800"/>
            <a:ext cx="83454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PIB </a:t>
            </a:r>
            <a:endParaRPr sz="34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a lo largo del tiempo</a:t>
            </a:r>
            <a:endParaRPr sz="57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750" y="910825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6"/>
          <p:cNvSpPr txBox="1"/>
          <p:nvPr/>
        </p:nvSpPr>
        <p:spPr>
          <a:xfrm>
            <a:off x="102275" y="-102275"/>
            <a:ext cx="6723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Evolución - PIB</a:t>
            </a:r>
            <a:endParaRPr sz="1600">
              <a:solidFill>
                <a:schemeClr val="accent3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0" y="322675"/>
            <a:ext cx="91440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Media de PIB 1970-2022</a:t>
            </a:r>
            <a:endParaRPr sz="26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(Top 6 países en cuanto a PIB) </a:t>
            </a:r>
            <a:endParaRPr sz="15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1063600" y="1052075"/>
            <a:ext cx="7206900" cy="391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775" y="1224775"/>
            <a:ext cx="6950750" cy="374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 txBox="1"/>
          <p:nvPr/>
        </p:nvSpPr>
        <p:spPr>
          <a:xfrm>
            <a:off x="0" y="322675"/>
            <a:ext cx="91440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Media de PIB 1970-2022</a:t>
            </a:r>
            <a:endParaRPr sz="26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(6 países de menor PIB) </a:t>
            </a:r>
            <a:endParaRPr sz="15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78" name="Google Shape;278;p37"/>
          <p:cNvSpPr/>
          <p:nvPr/>
        </p:nvSpPr>
        <p:spPr>
          <a:xfrm>
            <a:off x="1063600" y="1148575"/>
            <a:ext cx="7060800" cy="381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750" y="1224775"/>
            <a:ext cx="6576501" cy="37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7"/>
          <p:cNvSpPr txBox="1"/>
          <p:nvPr/>
        </p:nvSpPr>
        <p:spPr>
          <a:xfrm>
            <a:off x="190300" y="112850"/>
            <a:ext cx="2205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Evolución - PIB</a:t>
            </a:r>
            <a:endParaRPr sz="1600">
              <a:solidFill>
                <a:schemeClr val="accent3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8"/>
          <p:cNvSpPr txBox="1"/>
          <p:nvPr/>
        </p:nvSpPr>
        <p:spPr>
          <a:xfrm>
            <a:off x="0" y="2158800"/>
            <a:ext cx="91440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Horas Trabajadas </a:t>
            </a:r>
            <a:endParaRPr sz="34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a lo largo del tiempo</a:t>
            </a:r>
            <a:endParaRPr sz="57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pic>
        <p:nvPicPr>
          <p:cNvPr id="288" name="Google Shape;2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675" y="955775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/>
          <p:nvPr/>
        </p:nvSpPr>
        <p:spPr>
          <a:xfrm>
            <a:off x="0" y="398875"/>
            <a:ext cx="91440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Países con menor media de horas trabajadas</a:t>
            </a:r>
            <a:endParaRPr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102275" y="-102275"/>
            <a:ext cx="6723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Evolución - Horas Trabajadas</a:t>
            </a:r>
            <a:endParaRPr sz="1600">
              <a:solidFill>
                <a:schemeClr val="accent3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1063600" y="1052075"/>
            <a:ext cx="7206900" cy="391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600" y="1186950"/>
            <a:ext cx="6956799" cy="37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0"/>
          <p:cNvSpPr txBox="1"/>
          <p:nvPr/>
        </p:nvSpPr>
        <p:spPr>
          <a:xfrm>
            <a:off x="0" y="398875"/>
            <a:ext cx="91440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Países con mayor media de horas trabajadas</a:t>
            </a:r>
            <a:endParaRPr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304" name="Google Shape;304;p40"/>
          <p:cNvSpPr txBox="1"/>
          <p:nvPr/>
        </p:nvSpPr>
        <p:spPr>
          <a:xfrm>
            <a:off x="102275" y="-102275"/>
            <a:ext cx="6723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Evolución - Horas Trabajadas</a:t>
            </a:r>
            <a:endParaRPr sz="1600">
              <a:solidFill>
                <a:schemeClr val="accent3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305" name="Google Shape;305;p40"/>
          <p:cNvSpPr/>
          <p:nvPr/>
        </p:nvSpPr>
        <p:spPr>
          <a:xfrm>
            <a:off x="1063600" y="1052075"/>
            <a:ext cx="7206900" cy="391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2600" y="1078650"/>
            <a:ext cx="6518801" cy="39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1"/>
          <p:cNvSpPr txBox="1"/>
          <p:nvPr/>
        </p:nvSpPr>
        <p:spPr>
          <a:xfrm>
            <a:off x="305000" y="258775"/>
            <a:ext cx="3888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ANÁLISIS</a:t>
            </a:r>
            <a:endParaRPr sz="57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314" name="Google Shape;314;p41"/>
          <p:cNvSpPr/>
          <p:nvPr/>
        </p:nvSpPr>
        <p:spPr>
          <a:xfrm>
            <a:off x="1632500" y="1261725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1"/>
          <p:cNvSpPr/>
          <p:nvPr/>
        </p:nvSpPr>
        <p:spPr>
          <a:xfrm>
            <a:off x="1632500" y="3079900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1"/>
          <p:cNvSpPr/>
          <p:nvPr/>
        </p:nvSpPr>
        <p:spPr>
          <a:xfrm>
            <a:off x="4721950" y="1261725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1"/>
          <p:cNvSpPr/>
          <p:nvPr/>
        </p:nvSpPr>
        <p:spPr>
          <a:xfrm>
            <a:off x="4721950" y="3079900"/>
            <a:ext cx="2561100" cy="173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1"/>
          <p:cNvSpPr txBox="1"/>
          <p:nvPr/>
        </p:nvSpPr>
        <p:spPr>
          <a:xfrm>
            <a:off x="1632500" y="186802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Evaluación de los datos por países para el 2022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41"/>
          <p:cNvSpPr txBox="1"/>
          <p:nvPr/>
        </p:nvSpPr>
        <p:spPr>
          <a:xfrm>
            <a:off x="4721950" y="186802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Relación entre ellos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41"/>
          <p:cNvSpPr txBox="1"/>
          <p:nvPr/>
        </p:nvSpPr>
        <p:spPr>
          <a:xfrm>
            <a:off x="1632500" y="378207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Evolución de los datos a lo largo del tiempo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41"/>
          <p:cNvSpPr txBox="1"/>
          <p:nvPr/>
        </p:nvSpPr>
        <p:spPr>
          <a:xfrm>
            <a:off x="4721950" y="378207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Better Life Index, como cambia según países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2" name="Google Shape;3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538" y="1375000"/>
            <a:ext cx="493025" cy="4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6303" y="1415300"/>
            <a:ext cx="412400" cy="4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0325" y="3252825"/>
            <a:ext cx="529250" cy="5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7875" y="3252825"/>
            <a:ext cx="529250" cy="5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2"/>
          <p:cNvSpPr txBox="1"/>
          <p:nvPr/>
        </p:nvSpPr>
        <p:spPr>
          <a:xfrm>
            <a:off x="0" y="398875"/>
            <a:ext cx="91440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Satisfacción Vital por País</a:t>
            </a:r>
            <a:endParaRPr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332" name="Google Shape;332;p42"/>
          <p:cNvSpPr txBox="1"/>
          <p:nvPr/>
        </p:nvSpPr>
        <p:spPr>
          <a:xfrm>
            <a:off x="102275" y="-102275"/>
            <a:ext cx="6723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Better Life Index</a:t>
            </a:r>
            <a:endParaRPr sz="1600">
              <a:solidFill>
                <a:schemeClr val="accent3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pic>
        <p:nvPicPr>
          <p:cNvPr id="333" name="Google Shape;3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1525" y="1157450"/>
            <a:ext cx="4909699" cy="34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6775" y="1157450"/>
            <a:ext cx="4758476" cy="34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3"/>
          <p:cNvSpPr txBox="1"/>
          <p:nvPr/>
        </p:nvSpPr>
        <p:spPr>
          <a:xfrm>
            <a:off x="0" y="398875"/>
            <a:ext cx="91440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Habilidades de los Estudiantes por País</a:t>
            </a:r>
            <a:endParaRPr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341" name="Google Shape;341;p43"/>
          <p:cNvSpPr txBox="1"/>
          <p:nvPr/>
        </p:nvSpPr>
        <p:spPr>
          <a:xfrm>
            <a:off x="102275" y="-102275"/>
            <a:ext cx="6723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Better Life Index</a:t>
            </a:r>
            <a:endParaRPr sz="1600">
              <a:solidFill>
                <a:schemeClr val="accent3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pic>
        <p:nvPicPr>
          <p:cNvPr id="342" name="Google Shape;34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196" y="1148575"/>
            <a:ext cx="4574899" cy="3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2075" y="1148575"/>
            <a:ext cx="5055376" cy="32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/>
          <p:nvPr/>
        </p:nvSpPr>
        <p:spPr>
          <a:xfrm>
            <a:off x="305000" y="258775"/>
            <a:ext cx="2763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DATOS</a:t>
            </a:r>
            <a:endParaRPr sz="57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2820150" y="1943425"/>
            <a:ext cx="5194200" cy="227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2962200" y="2122000"/>
            <a:ext cx="5691000" cy="17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OCDE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Organización para la cooperación y el desarrollo económico.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Datos de PIB y horas de trabajo por países.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Better Life Index.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4"/>
          <p:cNvSpPr txBox="1"/>
          <p:nvPr/>
        </p:nvSpPr>
        <p:spPr>
          <a:xfrm>
            <a:off x="0" y="398875"/>
            <a:ext cx="91440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Tasa de Homicidios por País</a:t>
            </a:r>
            <a:endParaRPr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102275" y="-102275"/>
            <a:ext cx="6723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Better Life Index</a:t>
            </a:r>
            <a:endParaRPr sz="1600">
              <a:solidFill>
                <a:schemeClr val="accent3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pic>
        <p:nvPicPr>
          <p:cNvPr id="351" name="Google Shape;3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8454" y="1224775"/>
            <a:ext cx="4610175" cy="32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650" y="1224775"/>
            <a:ext cx="5055350" cy="32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5"/>
          <p:cNvPicPr preferRelativeResize="0"/>
          <p:nvPr/>
        </p:nvPicPr>
        <p:blipFill rotWithShape="1">
          <a:blip r:embed="rId3">
            <a:alphaModFix/>
          </a:blip>
          <a:srcRect b="3187" l="26525" r="2587" t="3067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5"/>
          <p:cNvSpPr/>
          <p:nvPr/>
        </p:nvSpPr>
        <p:spPr>
          <a:xfrm>
            <a:off x="5611100" y="3726125"/>
            <a:ext cx="3141600" cy="116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725" y="3719825"/>
            <a:ext cx="553650" cy="5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5725" y="4249000"/>
            <a:ext cx="570025" cy="5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5"/>
          <p:cNvSpPr txBox="1"/>
          <p:nvPr/>
        </p:nvSpPr>
        <p:spPr>
          <a:xfrm>
            <a:off x="6137150" y="3746600"/>
            <a:ext cx="23964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Mayor PI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 - Menos Horas de Trabajo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45"/>
          <p:cNvSpPr txBox="1"/>
          <p:nvPr/>
        </p:nvSpPr>
        <p:spPr>
          <a:xfrm>
            <a:off x="6137150" y="4280000"/>
            <a:ext cx="23964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Menor PIB - Más Horas de Trabajo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6"/>
          <p:cNvSpPr/>
          <p:nvPr/>
        </p:nvSpPr>
        <p:spPr>
          <a:xfrm>
            <a:off x="511425" y="1052075"/>
            <a:ext cx="7715100" cy="391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6"/>
          <p:cNvSpPr txBox="1"/>
          <p:nvPr/>
        </p:nvSpPr>
        <p:spPr>
          <a:xfrm>
            <a:off x="672150" y="1195200"/>
            <a:ext cx="7203900" cy="3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hipótesis inicial se cumple, la jornada laboral reducida no va a suponer pérdida para las empresas pero sí supondrá un menor estrés y más calidad de vida y conciliación familiar.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Otros factores que influyen en la productividad: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Ingresos que permitan una riqueza neta a las familias.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Unos servicios básicos proporcionados a los ciudadanos.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Vivir en un entorno tranquilo en cuanto a seguridad.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46"/>
          <p:cNvSpPr txBox="1"/>
          <p:nvPr/>
        </p:nvSpPr>
        <p:spPr>
          <a:xfrm>
            <a:off x="305000" y="258775"/>
            <a:ext cx="4458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CONCLUSIONES</a:t>
            </a:r>
            <a:endParaRPr sz="57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305000" y="258775"/>
            <a:ext cx="3888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HIPÓTESIS</a:t>
            </a:r>
            <a:endParaRPr sz="57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151" name="Google Shape;151;p27"/>
          <p:cNvSpPr/>
          <p:nvPr/>
        </p:nvSpPr>
        <p:spPr>
          <a:xfrm>
            <a:off x="3254850" y="1943425"/>
            <a:ext cx="4942500" cy="227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3254750" y="2043775"/>
            <a:ext cx="4759500" cy="17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jornada laboral no es directamente proporcional a la productividad de un país, midiendo la productividad como PIB.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Otros factores que sí influyen directamente en la productividad: formación, entorno, remuneración, servicios…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305000" y="258775"/>
            <a:ext cx="3888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ANÁLISIS</a:t>
            </a:r>
            <a:endParaRPr sz="57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1632500" y="1261725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1632500" y="3079900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4721950" y="1261725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4721950" y="3079900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1632500" y="186802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Evaluación de los datos por países para el 2022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4721950" y="186802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Relación entre ellos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1632500" y="378207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Evolución de los datos a lo largo del tiempo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4721950" y="378207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Better Life Index, como cambia según países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538" y="1375000"/>
            <a:ext cx="493025" cy="4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6303" y="1415300"/>
            <a:ext cx="412400" cy="4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0325" y="3252825"/>
            <a:ext cx="529250" cy="5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7875" y="3252825"/>
            <a:ext cx="529250" cy="5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305000" y="258775"/>
            <a:ext cx="3888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ANÁLISIS</a:t>
            </a:r>
            <a:endParaRPr sz="57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1632500" y="1261725"/>
            <a:ext cx="2561100" cy="173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9"/>
          <p:cNvSpPr/>
          <p:nvPr/>
        </p:nvSpPr>
        <p:spPr>
          <a:xfrm>
            <a:off x="1632500" y="3079900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4721950" y="1261725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9"/>
          <p:cNvSpPr/>
          <p:nvPr/>
        </p:nvSpPr>
        <p:spPr>
          <a:xfrm>
            <a:off x="4721950" y="3079900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1632500" y="186802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Evaluación de los datos por países para el 2022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9"/>
          <p:cNvSpPr txBox="1"/>
          <p:nvPr/>
        </p:nvSpPr>
        <p:spPr>
          <a:xfrm>
            <a:off x="4721950" y="186802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Relación entre ellos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1632500" y="378207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Evolución de los datos a lo largo del tiempo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4721950" y="378207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Better Life Index, como cambia según países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538" y="1375000"/>
            <a:ext cx="493025" cy="4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6303" y="1415300"/>
            <a:ext cx="412400" cy="4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0325" y="3252825"/>
            <a:ext cx="529250" cy="5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7875" y="3252825"/>
            <a:ext cx="529250" cy="5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305000" y="421575"/>
            <a:ext cx="8652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GDP por país en 2022</a:t>
            </a:r>
            <a:endParaRPr sz="28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75" y="1327225"/>
            <a:ext cx="4420975" cy="29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3250" y="1404075"/>
            <a:ext cx="4331750" cy="283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>
            <a:off x="102275" y="-102275"/>
            <a:ext cx="6723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Evaluación de los datos</a:t>
            </a:r>
            <a:endParaRPr sz="1600">
              <a:solidFill>
                <a:schemeClr val="accent3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/>
        </p:nvSpPr>
        <p:spPr>
          <a:xfrm>
            <a:off x="305000" y="563575"/>
            <a:ext cx="8652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Media de horas trabajadas por país en 2022</a:t>
            </a:r>
            <a:endParaRPr sz="28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382325"/>
            <a:ext cx="4579474" cy="3203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5725" y="1427313"/>
            <a:ext cx="4868275" cy="31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102275" y="-102275"/>
            <a:ext cx="6723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Evaluación de los datos</a:t>
            </a:r>
            <a:endParaRPr sz="1600">
              <a:solidFill>
                <a:schemeClr val="accent3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305000" y="258775"/>
            <a:ext cx="3888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ANÁLISIS</a:t>
            </a:r>
            <a:endParaRPr sz="57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16" name="Google Shape;216;p32"/>
          <p:cNvSpPr/>
          <p:nvPr/>
        </p:nvSpPr>
        <p:spPr>
          <a:xfrm>
            <a:off x="1632500" y="1261725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2"/>
          <p:cNvSpPr/>
          <p:nvPr/>
        </p:nvSpPr>
        <p:spPr>
          <a:xfrm>
            <a:off x="1632500" y="3079900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4721950" y="1261725"/>
            <a:ext cx="2561100" cy="173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2"/>
          <p:cNvSpPr/>
          <p:nvPr/>
        </p:nvSpPr>
        <p:spPr>
          <a:xfrm>
            <a:off x="4721950" y="3079900"/>
            <a:ext cx="2561100" cy="173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1632500" y="186802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Evaluación de los datos por países para el 2022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4721950" y="186802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Relación entre ellos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1632500" y="378207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Evolución de los datos a lo largo del tiempo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4721950" y="3782075"/>
            <a:ext cx="256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Better Life Index, como cambia según países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538" y="1375000"/>
            <a:ext cx="493025" cy="4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6303" y="1415300"/>
            <a:ext cx="412400" cy="4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0325" y="3252825"/>
            <a:ext cx="529250" cy="5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7875" y="3252825"/>
            <a:ext cx="529250" cy="5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/>
        </p:nvSpPr>
        <p:spPr>
          <a:xfrm>
            <a:off x="305000" y="627475"/>
            <a:ext cx="8652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Correlación PIB y horas trabajadas (total países)</a:t>
            </a:r>
            <a:endParaRPr sz="2600">
              <a:solidFill>
                <a:schemeClr val="dk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8863" y="1763321"/>
            <a:ext cx="6006275" cy="29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102275" y="-102275"/>
            <a:ext cx="6723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Correlación</a:t>
            </a:r>
            <a:endParaRPr sz="1600">
              <a:solidFill>
                <a:schemeClr val="accent3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